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309" r:id="rId8"/>
    <p:sldId id="301" r:id="rId9"/>
    <p:sldId id="302" r:id="rId10"/>
    <p:sldId id="308" r:id="rId11"/>
    <p:sldId id="312" r:id="rId12"/>
    <p:sldId id="264" r:id="rId13"/>
    <p:sldId id="305" r:id="rId14"/>
    <p:sldId id="304" r:id="rId15"/>
    <p:sldId id="273" r:id="rId16"/>
    <p:sldId id="274" r:id="rId17"/>
    <p:sldId id="307" r:id="rId18"/>
    <p:sldId id="276" r:id="rId19"/>
    <p:sldId id="278" r:id="rId20"/>
    <p:sldId id="279" r:id="rId21"/>
    <p:sldId id="267" r:id="rId22"/>
    <p:sldId id="282" r:id="rId23"/>
    <p:sldId id="283" r:id="rId24"/>
    <p:sldId id="284" r:id="rId25"/>
    <p:sldId id="285" r:id="rId26"/>
    <p:sldId id="288" r:id="rId27"/>
    <p:sldId id="289" r:id="rId28"/>
    <p:sldId id="310" r:id="rId29"/>
    <p:sldId id="311" r:id="rId30"/>
    <p:sldId id="290" r:id="rId31"/>
    <p:sldId id="291" r:id="rId32"/>
    <p:sldId id="294" r:id="rId33"/>
    <p:sldId id="295" r:id="rId34"/>
    <p:sldId id="296" r:id="rId35"/>
    <p:sldId id="297" r:id="rId36"/>
    <p:sldId id="298" r:id="rId37"/>
    <p:sldId id="299" r:id="rId38"/>
    <p:sldId id="300" r:id="rId39"/>
    <p:sldId id="261" r:id="rId40"/>
    <p:sldId id="30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237"/>
    <a:srgbClr val="092864"/>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6327"/>
  </p:normalViewPr>
  <p:slideViewPr>
    <p:cSldViewPr snapToGrid="0" snapToObjects="1">
      <p:cViewPr varScale="1">
        <p:scale>
          <a:sx n="111" d="100"/>
          <a:sy n="111"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ifive/fpga-shells" TargetMode="External"/><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hyperlink" Target="https://carrv.github.io/2017/papers/cook-diplomacy-carrv2017.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4E41-71F8-4F27-8852-10220A8A368C}"/>
              </a:ext>
            </a:extLst>
          </p:cNvPr>
          <p:cNvSpPr>
            <a:spLocks noGrp="1"/>
          </p:cNvSpPr>
          <p:nvPr>
            <p:ph type="title"/>
          </p:nvPr>
        </p:nvSpPr>
        <p:spPr>
          <a:xfrm>
            <a:off x="743309" y="501577"/>
            <a:ext cx="4062155" cy="584901"/>
          </a:xfrm>
        </p:spPr>
        <p:txBody>
          <a:bodyPr/>
          <a:lstStyle/>
          <a:p>
            <a:r>
              <a:rPr lang="en-US"/>
              <a:t>Rocket Core Hierarchy</a:t>
            </a:r>
            <a:endParaRPr lang="en-US" dirty="0"/>
          </a:p>
        </p:txBody>
      </p:sp>
      <p:pic>
        <p:nvPicPr>
          <p:cNvPr id="4" name="Picture 3">
            <a:extLst>
              <a:ext uri="{FF2B5EF4-FFF2-40B4-BE49-F238E27FC236}">
                <a16:creationId xmlns:a16="http://schemas.microsoft.com/office/drawing/2014/main" id="{8163C0AC-A1D8-4424-8BCD-D763AFE1651F}"/>
              </a:ext>
            </a:extLst>
          </p:cNvPr>
          <p:cNvPicPr>
            <a:picLocks noChangeAspect="1"/>
          </p:cNvPicPr>
          <p:nvPr/>
        </p:nvPicPr>
        <p:blipFill>
          <a:blip r:embed="rId2"/>
          <a:srcRect/>
          <a:stretch/>
        </p:blipFill>
        <p:spPr>
          <a:xfrm>
            <a:off x="10047978" y="5530445"/>
            <a:ext cx="2367183" cy="849757"/>
          </a:xfrm>
          <a:prstGeom prst="rect">
            <a:avLst/>
          </a:prstGeom>
        </p:spPr>
      </p:pic>
      <p:pic>
        <p:nvPicPr>
          <p:cNvPr id="16" name="Content Placeholder 15" descr="Diagram, engineering drawing&#10;&#10;Description automatically generated">
            <a:extLst>
              <a:ext uri="{FF2B5EF4-FFF2-40B4-BE49-F238E27FC236}">
                <a16:creationId xmlns:a16="http://schemas.microsoft.com/office/drawing/2014/main" id="{841843FD-7569-42AD-8D98-D2C778AE557D}"/>
              </a:ext>
            </a:extLst>
          </p:cNvPr>
          <p:cNvPicPr>
            <a:picLocks noGrp="1" noChangeAspect="1"/>
          </p:cNvPicPr>
          <p:nvPr>
            <p:ph idx="1"/>
          </p:nvPr>
        </p:nvPicPr>
        <p:blipFill rotWithShape="1">
          <a:blip r:embed="rId3"/>
          <a:srcRect l="37013" t="6369" r="42521" b="58207"/>
          <a:stretch/>
        </p:blipFill>
        <p:spPr>
          <a:xfrm>
            <a:off x="5791201" y="249531"/>
            <a:ext cx="7474226" cy="5559209"/>
          </a:xfrm>
        </p:spPr>
      </p:pic>
      <p:pic>
        <p:nvPicPr>
          <p:cNvPr id="19" name="Picture 18" descr="Diagram, engineering drawing&#10;&#10;Description automatically generated">
            <a:extLst>
              <a:ext uri="{FF2B5EF4-FFF2-40B4-BE49-F238E27FC236}">
                <a16:creationId xmlns:a16="http://schemas.microsoft.com/office/drawing/2014/main" id="{33C115F5-4AF6-4B25-87E4-D697D6B2A415}"/>
              </a:ext>
            </a:extLst>
          </p:cNvPr>
          <p:cNvPicPr>
            <a:picLocks noChangeAspect="1"/>
          </p:cNvPicPr>
          <p:nvPr/>
        </p:nvPicPr>
        <p:blipFill rotWithShape="1">
          <a:blip r:embed="rId3"/>
          <a:srcRect l="26455" t="51310" r="62567" b="27189"/>
          <a:stretch/>
        </p:blipFill>
        <p:spPr>
          <a:xfrm>
            <a:off x="583095" y="2153005"/>
            <a:ext cx="4770783" cy="4015047"/>
          </a:xfrm>
          <a:prstGeom prst="rect">
            <a:avLst/>
          </a:prstGeom>
        </p:spPr>
      </p:pic>
      <p:cxnSp>
        <p:nvCxnSpPr>
          <p:cNvPr id="22" name="Straight Connector 21">
            <a:extLst>
              <a:ext uri="{FF2B5EF4-FFF2-40B4-BE49-F238E27FC236}">
                <a16:creationId xmlns:a16="http://schemas.microsoft.com/office/drawing/2014/main" id="{6A23596A-8CF6-4518-AF67-6CCE209260CF}"/>
              </a:ext>
            </a:extLst>
          </p:cNvPr>
          <p:cNvCxnSpPr>
            <a:cxnSpLocks/>
          </p:cNvCxnSpPr>
          <p:nvPr/>
        </p:nvCxnSpPr>
        <p:spPr>
          <a:xfrm flipV="1">
            <a:off x="5791201" y="2153005"/>
            <a:ext cx="0" cy="283809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66F15D-0D2E-43D4-853A-86AF5BF01DDF}"/>
              </a:ext>
            </a:extLst>
          </p:cNvPr>
          <p:cNvCxnSpPr/>
          <p:nvPr/>
        </p:nvCxnSpPr>
        <p:spPr>
          <a:xfrm>
            <a:off x="2443163" y="2153005"/>
            <a:ext cx="334803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0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2" y="3292194"/>
            <a:ext cx="7185904"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t>
            </a:r>
            <a:r>
              <a:rPr lang="en-US" dirty="0" err="1"/>
              <a:t>RegFile</a:t>
            </a:r>
            <a:r>
              <a:rPr lang="en-US" dirty="0"/>
              <a:t> is initiated with three parameters n, w and zero having type </a:t>
            </a:r>
            <a:r>
              <a:rPr lang="en-US" dirty="0" err="1"/>
              <a:t>Int</a:t>
            </a:r>
            <a:r>
              <a:rPr lang="en-US" dirty="0"/>
              <a:t> and Bool </a:t>
            </a:r>
          </a:p>
          <a:p>
            <a:r>
              <a:rPr lang="en-US" dirty="0"/>
              <a:t>This class creates register file of rocket chip</a:t>
            </a:r>
          </a:p>
          <a:p>
            <a:r>
              <a:rPr lang="en-US" dirty="0"/>
              <a:t>Mem function is used to create memory where n= depth/entries of memory and w= width of memory.</a:t>
            </a:r>
          </a:p>
          <a:p>
            <a:r>
              <a:rPr lang="en-GB" dirty="0"/>
              <a:t>In the </a:t>
            </a:r>
            <a:r>
              <a:rPr lang="en-GB" dirty="0" err="1"/>
              <a:t>RegFile</a:t>
            </a:r>
            <a:r>
              <a:rPr lang="en-GB" dirty="0"/>
              <a:t> class, a method named access is defined for accessing  the register file data by taking the address as its input parameter.</a:t>
            </a:r>
          </a:p>
          <a:p>
            <a:r>
              <a:rPr lang="en-GB" dirty="0"/>
              <a:t>Variable reads calculates the address which will be used to read the data</a:t>
            </a:r>
          </a:p>
          <a:p>
            <a:r>
              <a:rPr lang="en-US" dirty="0"/>
              <a:t>Variable </a:t>
            </a:r>
            <a:r>
              <a:rPr lang="en-US" dirty="0" err="1"/>
              <a:t>canRead</a:t>
            </a:r>
            <a:r>
              <a:rPr lang="en-US" dirty="0"/>
              <a:t> is defined as true for read state</a:t>
            </a:r>
          </a:p>
          <a:p>
            <a:r>
              <a:rPr lang="en-US" dirty="0"/>
              <a:t>For write state </a:t>
            </a:r>
            <a:r>
              <a:rPr lang="en-US" dirty="0" err="1"/>
              <a:t>canRead</a:t>
            </a:r>
            <a:r>
              <a:rPr lang="en-US" dirty="0"/>
              <a:t> will be false.</a:t>
            </a:r>
          </a:p>
          <a:p>
            <a:r>
              <a:rPr lang="en-US" dirty="0"/>
              <a:t>Method named ‘read is defined in class </a:t>
            </a:r>
            <a:r>
              <a:rPr lang="en-US" dirty="0" err="1"/>
              <a:t>RegFile</a:t>
            </a:r>
            <a:r>
              <a:rPr lang="en-US" dirty="0"/>
              <a:t> to read data from register file. It takes </a:t>
            </a:r>
            <a:r>
              <a:rPr lang="en-US" dirty="0" err="1"/>
              <a:t>addr</a:t>
            </a:r>
            <a:r>
              <a:rPr lang="en-US" dirty="0"/>
              <a:t> as parameter</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17788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xLen[w] =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67635"/>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306495"/>
            <a:ext cx="0" cy="102794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68166"/>
            <a:ext cx="0" cy="14715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082431"/>
            <a:ext cx="2708274" cy="224064"/>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Tree>
    <p:extLst>
      <p:ext uri="{BB962C8B-B14F-4D97-AF65-F5344CB8AC3E}">
        <p14:creationId xmlns:p14="http://schemas.microsoft.com/office/powerpoint/2010/main" val="1383486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020685014"/>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Takes </a:t>
                      </a:r>
                      <a:r>
                        <a:rPr lang="en-US" sz="1500" dirty="0" err="1">
                          <a:effectLst/>
                        </a:rPr>
                        <a:t>Aluop</a:t>
                      </a:r>
                      <a:r>
                        <a:rPr lang="en-US" sz="1500" dirty="0">
                          <a:effectLst/>
                        </a:rPr>
                        <a:t>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The Next block of code performs addition and subtraction operation of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p:txBody>
          <a:bodyPr/>
          <a:lstStyle/>
          <a:p>
            <a:r>
              <a:rPr lang="en-US" dirty="0"/>
              <a:t>Adding Custom Configuration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3" idx="1"/>
          </p:cNvCxnSpPr>
          <p:nvPr/>
        </p:nvCxnSpPr>
        <p:spPr>
          <a:xfrm flipV="1">
            <a:off x="6288657" y="2818078"/>
            <a:ext cx="3105720" cy="194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flipV="1">
            <a:off x="6407871" y="4922031"/>
            <a:ext cx="2986506" cy="54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63068"/>
            <a:ext cx="4529193" cy="976572"/>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1537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461665"/>
          </a:xfrm>
          <a:prstGeom prst="rect">
            <a:avLst/>
          </a:prstGeom>
          <a:noFill/>
        </p:spPr>
        <p:txBody>
          <a:bodyPr wrap="square" rtlCol="0">
            <a:spAutoFit/>
          </a:bodyPr>
          <a:lstStyle/>
          <a:p>
            <a:r>
              <a:rPr lang="en-GB" sz="1200" b="0" i="0" dirty="0">
                <a:effectLst/>
              </a:rPr>
              <a:t>The number of cycles per multiplication is roughly (</a:t>
            </a:r>
            <a:r>
              <a:rPr lang="en-GB" sz="1200" b="0" i="0" dirty="0" err="1">
                <a:effectLst/>
              </a:rPr>
              <a:t>xLen</a:t>
            </a:r>
            <a:r>
              <a:rPr lang="en-GB" sz="1200" b="0" i="0" dirty="0">
                <a:effectLst/>
              </a:rPr>
              <a:t> / </a:t>
            </a:r>
            <a:r>
              <a:rPr lang="en-GB" sz="1200" b="0" i="0" dirty="0" err="1">
                <a:effectLst/>
              </a:rPr>
              <a:t>mulUnroll</a:t>
            </a:r>
            <a:r>
              <a:rPr lang="en-GB" sz="1200" b="0" i="0" dirty="0">
                <a:effectLst/>
              </a:rPr>
              <a:t>).</a:t>
            </a:r>
            <a:endParaRPr lang="en-US" sz="1200" dirty="0"/>
          </a:p>
        </p:txBody>
      </p:sp>
      <p:sp>
        <p:nvSpPr>
          <p:cNvPr id="17" name="TextBox 16">
            <a:extLst>
              <a:ext uri="{FF2B5EF4-FFF2-40B4-BE49-F238E27FC236}">
                <a16:creationId xmlns:a16="http://schemas.microsoft.com/office/drawing/2014/main" id="{CC377AB3-04DA-40BB-B568-789D76583DFB}"/>
              </a:ext>
            </a:extLst>
          </p:cNvPr>
          <p:cNvSpPr txBox="1"/>
          <p:nvPr/>
        </p:nvSpPr>
        <p:spPr>
          <a:xfrm>
            <a:off x="7233962" y="3944094"/>
            <a:ext cx="2971492" cy="1015663"/>
          </a:xfrm>
          <a:prstGeom prst="rect">
            <a:avLst/>
          </a:prstGeom>
          <a:noFill/>
        </p:spPr>
        <p:txBody>
          <a:bodyPr wrap="square" rtlCol="0">
            <a:spAutoFit/>
          </a:bodyPr>
          <a:lstStyle/>
          <a:p>
            <a:r>
              <a:rPr lang="en-GB" sz="1200" b="0" i="0" dirty="0">
                <a:effectLst/>
                <a:cs typeface="Arial" panose="020B0604020202020204" pitchFamily="34" charset="0"/>
              </a:rPr>
              <a:t>If the multiplier isn't fully pipelined (i.e., </a:t>
            </a:r>
            <a:r>
              <a:rPr lang="en-GB" sz="1200" b="0" i="0" dirty="0" err="1">
                <a:effectLst/>
                <a:cs typeface="Arial" panose="020B0604020202020204" pitchFamily="34" charset="0"/>
              </a:rPr>
              <a:t>mulUnroll</a:t>
            </a:r>
            <a:r>
              <a:rPr lang="en-GB" sz="1200" b="0" i="0" dirty="0">
                <a:effectLst/>
                <a:cs typeface="Arial" panose="020B0604020202020204" pitchFamily="34" charset="0"/>
              </a:rPr>
              <a:t> &lt; </a:t>
            </a:r>
            <a:r>
              <a:rPr lang="en-GB" sz="1200" b="0" i="0" dirty="0" err="1">
                <a:effectLst/>
                <a:cs typeface="Arial" panose="020B0604020202020204" pitchFamily="34" charset="0"/>
              </a:rPr>
              <a:t>xLen</a:t>
            </a:r>
            <a:r>
              <a:rPr lang="en-GB" sz="1200" b="0" i="0" dirty="0">
                <a:effectLst/>
                <a:cs typeface="Arial" panose="020B0604020202020204" pitchFamily="34" charset="0"/>
              </a:rPr>
              <a:t>), then </a:t>
            </a:r>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27964" y="3592441"/>
            <a:ext cx="1705998" cy="8594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7"/>
            <a:ext cx="2671949" cy="44630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06DD56-CCE7-47F7-8C27-9FE3855B8D72}"/>
              </a:ext>
            </a:extLst>
          </p:cNvPr>
          <p:cNvSpPr/>
          <p:nvPr/>
        </p:nvSpPr>
        <p:spPr>
          <a:xfrm>
            <a:off x="7250265" y="3952829"/>
            <a:ext cx="2623310" cy="102968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838200" y="681037"/>
            <a:ext cx="7183582" cy="584901"/>
          </a:xfrm>
        </p:spPr>
        <p:txBody>
          <a:bodyPr/>
          <a:lstStyle/>
          <a:p>
            <a:r>
              <a:rPr lang="en-US" dirty="0"/>
              <a:t>Configuring the cache and </a:t>
            </a:r>
            <a:r>
              <a:rPr lang="en-US" dirty="0" err="1"/>
              <a:t>dcache</a:t>
            </a:r>
            <a:endParaRPr lang="en-US" dirty="0"/>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are parameters for configuring Data Cache.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92864"/>
                </a:solidFill>
                <a:latin typeface="Roboto" panose="02000000000000000000"/>
              </a:rPr>
              <a:t>Aghaz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 in this way.</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decrease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467140" y="1265938"/>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Adding </a:t>
            </a:r>
            <a:r>
              <a:rPr lang="en-US" dirty="0" err="1"/>
              <a:t>Aghaz</a:t>
            </a:r>
            <a:r>
              <a:rPr lang="en-US" dirty="0"/>
              <a:t>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838200" y="3054309"/>
            <a:ext cx="10515600" cy="263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2000" dirty="0">
                <a:latin typeface="Roboto" panose="02000000000000000000"/>
              </a:rPr>
              <a:t>In </a:t>
            </a:r>
            <a:r>
              <a:rPr lang="en-US" sz="2000" dirty="0" err="1">
                <a:latin typeface="Roboto" panose="02000000000000000000"/>
              </a:rPr>
              <a:t>oldDefaultConfig</a:t>
            </a:r>
            <a:r>
              <a:rPr lang="en-US" sz="2000" dirty="0">
                <a:latin typeface="Roboto" panose="02000000000000000000"/>
              </a:rPr>
              <a:t>, </a:t>
            </a:r>
            <a:r>
              <a:rPr lang="en-US" sz="2000" dirty="0" err="1">
                <a:latin typeface="Roboto" panose="02000000000000000000"/>
              </a:rPr>
              <a:t>AghazCore</a:t>
            </a:r>
            <a:r>
              <a:rPr lang="en-US" sz="2000" dirty="0">
                <a:latin typeface="Roboto" panose="02000000000000000000"/>
              </a:rPr>
              <a:t> is added with a bus topology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a:lnSpc>
                <a:spcPct val="120000"/>
              </a:lnSpc>
              <a:buClr>
                <a:srgbClr val="092864"/>
              </a:buClr>
            </a:pPr>
            <a:endParaRPr lang="en-US" sz="2000" dirty="0">
              <a:latin typeface="Roboto" panose="02000000000000000000"/>
            </a:endParaRP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4386471"/>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dirty="0"/>
              <a:t>Configuring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92864"/>
                </a:solidFill>
                <a:latin typeface="Roboto" panose="02000000000000000000"/>
              </a:rPr>
              <a:t>Configuring </a:t>
            </a:r>
            <a:r>
              <a:rPr lang="en-US" sz="3200" b="1" dirty="0" err="1">
                <a:solidFill>
                  <a:srgbClr val="092864"/>
                </a:solidFill>
                <a:latin typeface="Roboto" panose="02000000000000000000"/>
              </a:rPr>
              <a:t>AghazCore</a:t>
            </a:r>
            <a:r>
              <a:rPr lang="en-US" sz="3200" b="1" dirty="0">
                <a:solidFill>
                  <a:srgbClr val="092864"/>
                </a:solidFill>
                <a:latin typeface="Roboto" panose="02000000000000000000"/>
              </a:rPr>
              <a:t> to 32-bit Configuration</a:t>
            </a: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1686340" y="1184698"/>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625564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0FFC368A-93E7-444E-B33E-26A0E3E3F526}"/>
              </a:ext>
            </a:extLst>
          </p:cNvPr>
          <p:cNvPicPr>
            <a:picLocks noGrp="1" noChangeAspect="1"/>
          </p:cNvPicPr>
          <p:nvPr>
            <p:ph idx="1"/>
          </p:nvPr>
        </p:nvPicPr>
        <p:blipFill rotWithShape="1">
          <a:blip r:embed="rId2"/>
          <a:srcRect l="20301" r="220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in any way.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1370883"/>
            <a:ext cx="11029621"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Enhance the understanding and use Rocket-core for generating a customized System on chip (SoC) and the ability to modify a module based on new specifications</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Provide a hardware  view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developed by MERL-UIT aims to present  a detailed description of Rocket-chip core and its micro-architecture to e features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047978" y="5558391"/>
            <a:ext cx="2367183" cy="84975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i="0" dirty="0">
                <a:solidFill>
                  <a:srgbClr val="252525"/>
                </a:solidFill>
                <a:effectLst/>
                <a:latin typeface="Roboto" panose="02000000000000000000"/>
              </a:rPr>
              <a:t>Rocket chip is a chip generator that is used for generating a multi-core system with Rocket scalar cores, Z-Scale control processors, and a coherent memory system.</a:t>
            </a:r>
            <a:br>
              <a:rPr lang="en-GB" sz="2000" b="0" i="0" dirty="0">
                <a:solidFill>
                  <a:srgbClr val="252525"/>
                </a:solidFill>
                <a:effectLst/>
                <a:latin typeface="Roboto" panose="02000000000000000000"/>
              </a:rPr>
            </a:br>
            <a:endParaRPr lang="en-GB" sz="2000" b="0" i="0" dirty="0">
              <a:solidFill>
                <a:srgbClr val="252525"/>
              </a:solidFill>
              <a:effectLst/>
              <a:latin typeface="Roboto" panose="02000000000000000000"/>
            </a:endParaRPr>
          </a:p>
          <a:p>
            <a:r>
              <a:rPr lang="en-GB" sz="2000" dirty="0">
                <a:solidFill>
                  <a:srgbClr val="FF0000"/>
                </a:solidFill>
                <a:latin typeface="Roboto" panose="02000000000000000000"/>
              </a:rPr>
              <a:t>Rocket chip generator is coded in Scala that compiles using Chisel compiler to generate a SoC in descriptive RTL.</a:t>
            </a:r>
            <a:br>
              <a:rPr lang="en-GB" sz="2000" dirty="0">
                <a:solidFill>
                  <a:srgbClr val="FF0000"/>
                </a:solidFill>
                <a:latin typeface="Roboto" panose="02000000000000000000"/>
              </a:rPr>
            </a:br>
            <a:endParaRPr lang="en-GB" sz="2000" dirty="0">
              <a:solidFill>
                <a:srgbClr val="FF0000"/>
              </a:solidFill>
              <a:latin typeface="Roboto" panose="02000000000000000000"/>
            </a:endParaRPr>
          </a:p>
          <a:p>
            <a:r>
              <a:rPr lang="en-GB" sz="2000" dirty="0">
                <a:solidFill>
                  <a:srgbClr val="252525"/>
                </a:solidFill>
                <a:latin typeface="Roboto" panose="02000000000000000000"/>
              </a:rPr>
              <a:t>The configuration of SOC are specified through Chisel parameters.</a:t>
            </a:r>
          </a:p>
          <a:p>
            <a:endParaRPr lang="en-GB" sz="2000" dirty="0">
              <a:solidFill>
                <a:srgbClr val="252525"/>
              </a:solidFill>
              <a:latin typeface="Roboto" panose="02000000000000000000"/>
            </a:endParaRPr>
          </a:p>
          <a:p>
            <a:r>
              <a:rPr lang="en-US" sz="2800" b="0" i="0" dirty="0" err="1">
                <a:solidFill>
                  <a:srgbClr val="24292E"/>
                </a:solidFill>
                <a:effectLst/>
                <a:latin typeface="-apple-system"/>
              </a:rPr>
              <a:t>RocketChip</a:t>
            </a:r>
            <a:r>
              <a:rPr lang="en-US" sz="2800" b="0" i="0" dirty="0">
                <a:solidFill>
                  <a:srgbClr val="24292E"/>
                </a:solidFill>
                <a:effectLst/>
                <a:latin typeface="-apple-system"/>
              </a:rPr>
              <a:t> is a SoC generator framework, to be exact, “diplomacy” is.</a:t>
            </a:r>
            <a:br>
              <a:rPr lang="en-US" sz="2800" dirty="0"/>
            </a:br>
            <a:r>
              <a:rPr lang="en-US" sz="2800" b="0" i="0" dirty="0">
                <a:solidFill>
                  <a:srgbClr val="24292E"/>
                </a:solidFill>
                <a:effectLst/>
                <a:latin typeface="-apple-system"/>
              </a:rPr>
              <a:t>In </a:t>
            </a:r>
            <a:r>
              <a:rPr lang="en-US" sz="2800" b="0" i="0" dirty="0" err="1">
                <a:solidFill>
                  <a:srgbClr val="24292E"/>
                </a:solidFill>
                <a:effectLst/>
                <a:latin typeface="-apple-system"/>
              </a:rPr>
              <a:t>RocketChip</a:t>
            </a:r>
            <a:r>
              <a:rPr lang="en-US" sz="2800" b="0" i="0" dirty="0">
                <a:solidFill>
                  <a:srgbClr val="24292E"/>
                </a:solidFill>
                <a:effectLst/>
                <a:latin typeface="-apple-system"/>
              </a:rPr>
              <a:t> it can provide entire subsystem with multi cores, bus interconnection, PLIC, CLIC, debug, etc. These devices are part of SoC, which is called subsystem.</a:t>
            </a:r>
            <a:br>
              <a:rPr lang="en-US" sz="2800" dirty="0"/>
            </a:br>
            <a:r>
              <a:rPr lang="en-US" sz="2800" b="0" i="0" dirty="0">
                <a:solidFill>
                  <a:srgbClr val="24292E"/>
                </a:solidFill>
                <a:effectLst/>
                <a:latin typeface="-apple-system"/>
              </a:rPr>
              <a:t>What you mean is a full chip. But full chip needs some additional devices which is not included in the rocket-chip repository, you can take a look at </a:t>
            </a:r>
            <a:r>
              <a:rPr lang="en-US" sz="2800" b="0" i="0" u="none" strike="noStrike" dirty="0" err="1">
                <a:effectLst/>
                <a:latin typeface="-apple-system"/>
                <a:hlinkClick r:id="rId2"/>
              </a:rPr>
              <a:t>sifive</a:t>
            </a:r>
            <a:r>
              <a:rPr lang="en-US" sz="2800" b="0" i="0" u="none" strike="noStrike" dirty="0">
                <a:effectLst/>
                <a:latin typeface="-apple-system"/>
                <a:hlinkClick r:id="rId2"/>
              </a:rPr>
              <a:t>/</a:t>
            </a:r>
            <a:r>
              <a:rPr lang="en-US" sz="2800" b="0" i="0" u="none" strike="noStrike" dirty="0" err="1">
                <a:effectLst/>
                <a:latin typeface="-apple-system"/>
                <a:hlinkClick r:id="rId2"/>
              </a:rPr>
              <a:t>sifive</a:t>
            </a:r>
            <a:r>
              <a:rPr lang="en-US" sz="2800" b="0" i="0" u="none" strike="noStrike" dirty="0">
                <a:effectLst/>
                <a:latin typeface="-apple-system"/>
                <a:hlinkClick r:id="rId2"/>
              </a:rPr>
              <a:t>-blocks</a:t>
            </a:r>
            <a:r>
              <a:rPr lang="en-US" sz="2800" b="0" i="0" dirty="0">
                <a:solidFill>
                  <a:srgbClr val="24292E"/>
                </a:solidFill>
                <a:effectLst/>
                <a:latin typeface="-apple-system"/>
              </a:rPr>
              <a:t>. There are other IPs not vended opensource, which you need </a:t>
            </a:r>
            <a:r>
              <a:rPr lang="en-US" sz="2800" b="0" i="0" dirty="0" err="1">
                <a:solidFill>
                  <a:srgbClr val="24292E"/>
                </a:solidFill>
                <a:effectLst/>
                <a:latin typeface="-apple-system"/>
              </a:rPr>
              <a:t>blackbox</a:t>
            </a:r>
            <a:r>
              <a:rPr lang="en-US" sz="2800" b="0" i="0" dirty="0">
                <a:solidFill>
                  <a:srgbClr val="24292E"/>
                </a:solidFill>
                <a:effectLst/>
                <a:latin typeface="-apple-system"/>
              </a:rPr>
              <a:t> and use diplomacy to do the integration, as for these IPs, you can take a look at </a:t>
            </a:r>
            <a:r>
              <a:rPr lang="en-US" sz="2800" b="0" i="0" u="none" strike="noStrike" dirty="0" err="1">
                <a:effectLst/>
                <a:latin typeface="-apple-system"/>
                <a:hlinkClick r:id="rId3"/>
              </a:rPr>
              <a:t>sifive</a:t>
            </a:r>
            <a:r>
              <a:rPr lang="en-US" sz="2800" b="0" i="0" u="none" strike="noStrike" dirty="0">
                <a:effectLst/>
                <a:latin typeface="-apple-system"/>
                <a:hlinkClick r:id="rId3"/>
              </a:rPr>
              <a:t>/</a:t>
            </a:r>
            <a:r>
              <a:rPr lang="en-US" sz="2800" b="0" i="0" u="none" strike="noStrike" dirty="0" err="1">
                <a:effectLst/>
                <a:latin typeface="-apple-system"/>
                <a:hlinkClick r:id="rId3"/>
              </a:rPr>
              <a:t>fpga</a:t>
            </a:r>
            <a:r>
              <a:rPr lang="en-US" sz="2800" b="0" i="0" u="none" strike="noStrike" dirty="0">
                <a:effectLst/>
                <a:latin typeface="-apple-system"/>
                <a:hlinkClick r:id="rId3"/>
              </a:rPr>
              <a:t>-shells</a:t>
            </a:r>
            <a:r>
              <a:rPr lang="en-US" sz="2800" b="0" i="0" dirty="0">
                <a:solidFill>
                  <a:srgbClr val="24292E"/>
                </a:solidFill>
                <a:effectLst/>
                <a:latin typeface="-apple-system"/>
              </a:rPr>
              <a:t> to integrate </a:t>
            </a:r>
            <a:r>
              <a:rPr lang="en-US" sz="2800" b="0" i="0" dirty="0" err="1">
                <a:solidFill>
                  <a:srgbClr val="24292E"/>
                </a:solidFill>
                <a:effectLst/>
                <a:latin typeface="-apple-system"/>
              </a:rPr>
              <a:t>blackbox</a:t>
            </a:r>
            <a:r>
              <a:rPr lang="en-US" sz="2800" b="0" i="0" dirty="0">
                <a:solidFill>
                  <a:srgbClr val="24292E"/>
                </a:solidFill>
                <a:effectLst/>
                <a:latin typeface="-apple-system"/>
              </a:rPr>
              <a:t> to diplomacy.</a:t>
            </a:r>
            <a:br>
              <a:rPr lang="en-US" sz="2800" dirty="0"/>
            </a:br>
            <a:r>
              <a:rPr lang="en-US" sz="2800" b="0" i="0" dirty="0">
                <a:solidFill>
                  <a:srgbClr val="24292E"/>
                </a:solidFill>
                <a:effectLst/>
                <a:latin typeface="-apple-system"/>
              </a:rPr>
              <a:t>You can take a look at this </a:t>
            </a:r>
            <a:r>
              <a:rPr lang="en-US" sz="2800" b="0" i="0" u="none" strike="noStrike" dirty="0">
                <a:effectLst/>
                <a:latin typeface="-apple-system"/>
                <a:hlinkClick r:id="rId4"/>
              </a:rPr>
              <a:t>paper</a:t>
            </a:r>
            <a:r>
              <a:rPr lang="en-US" sz="2800" b="0" i="0" dirty="0">
                <a:solidFill>
                  <a:srgbClr val="24292E"/>
                </a:solidFill>
                <a:effectLst/>
                <a:latin typeface="-apple-system"/>
              </a:rPr>
              <a:t> for more </a:t>
            </a:r>
            <a:r>
              <a:rPr lang="en-US" sz="2800" b="0" i="0" dirty="0" err="1">
                <a:solidFill>
                  <a:srgbClr val="24292E"/>
                </a:solidFill>
                <a:effectLst/>
                <a:latin typeface="-apple-system"/>
              </a:rPr>
              <a:t>informations</a:t>
            </a:r>
            <a:r>
              <a:rPr lang="en-US" sz="2800" b="0" i="0" dirty="0">
                <a:solidFill>
                  <a:srgbClr val="24292E"/>
                </a:solidFill>
                <a:effectLst/>
                <a:latin typeface="-apple-system"/>
              </a:rPr>
              <a:t>.</a:t>
            </a:r>
            <a:br>
              <a:rPr lang="en-US" sz="2000" dirty="0">
                <a:latin typeface="Roboto" panose="02000000000000000000"/>
              </a:rPr>
            </a:br>
            <a:endParaRPr lang="en-US" sz="2000" dirty="0">
              <a:latin typeface="Roboto" panose="02000000000000000000"/>
            </a:endParaRP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5"/>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6"/>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FEE99E-EAF6-498B-ABD1-9C83FE85DD5E}"/>
              </a:ext>
            </a:extLst>
          </p:cNvPr>
          <p:cNvSpPr>
            <a:spLocks noGrp="1"/>
          </p:cNvSpPr>
          <p:nvPr>
            <p:ph idx="1"/>
          </p:nvPr>
        </p:nvSpPr>
        <p:spPr/>
        <p:txBody>
          <a:bodyPr/>
          <a:lstStyle/>
          <a:p>
            <a:r>
              <a:rPr lang="en-US" dirty="0"/>
              <a:t>PTW – Page Table Walker : </a:t>
            </a:r>
          </a:p>
          <a:p>
            <a:r>
              <a:rPr lang="en-US" dirty="0"/>
              <a:t>BTB – Branch Target Buffer :  size settings </a:t>
            </a:r>
          </a:p>
          <a:p>
            <a:endParaRPr lang="en-US" dirty="0"/>
          </a:p>
          <a:p>
            <a:r>
              <a:rPr lang="en-US" dirty="0"/>
              <a:t>Explain all the blocks in slide 7</a:t>
            </a:r>
          </a:p>
        </p:txBody>
      </p:sp>
    </p:spTree>
    <p:extLst>
      <p:ext uri="{BB962C8B-B14F-4D97-AF65-F5344CB8AC3E}">
        <p14:creationId xmlns:p14="http://schemas.microsoft.com/office/powerpoint/2010/main" val="350550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fontScale="92500" lnSpcReduction="20000"/>
          </a:bodyPr>
          <a:lstStyle/>
          <a:p>
            <a:pPr algn="just"/>
            <a:r>
              <a:rPr lang="en-US" sz="2000" dirty="0">
                <a:solidFill>
                  <a:srgbClr val="FF0000"/>
                </a:solidFill>
              </a:rPr>
              <a:t>The complexity of code of Rocket-chip is high, because</a:t>
            </a:r>
            <a:r>
              <a:rPr lang="en-US" sz="2000" dirty="0"/>
              <a:t>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marL="0" indent="0" algn="just">
              <a:buNone/>
            </a:pPr>
            <a:endParaRPr lang="en-US" sz="2000" dirty="0"/>
          </a:p>
          <a:p>
            <a:pPr algn="just"/>
            <a:r>
              <a:rPr lang="en-US" sz="2000" dirty="0">
                <a:solidFill>
                  <a:srgbClr val="FF0000"/>
                </a:solidFill>
              </a:rPr>
              <a:t>The complexity of code of Rocket-chip is </a:t>
            </a:r>
            <a:r>
              <a:rPr lang="en-US" sz="2000" dirty="0"/>
              <a:t>high, because it contains 328 source files of </a:t>
            </a:r>
            <a:r>
              <a:rPr lang="en-US" sz="2000" dirty="0" err="1"/>
              <a:t>scala</a:t>
            </a:r>
            <a:r>
              <a:rPr lang="en-US" sz="2000" dirty="0"/>
              <a:t> in 23 directories, and 33,427 total lines of </a:t>
            </a:r>
            <a:r>
              <a:rPr lang="en-US" sz="2000" dirty="0" err="1"/>
              <a:t>scala</a:t>
            </a:r>
            <a:r>
              <a:rPr lang="en-US" sz="2000" dirty="0"/>
              <a:t> code.</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560717" y="5402198"/>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2885</TotalTime>
  <Words>2145</Words>
  <Application>Microsoft Office PowerPoint</Application>
  <PresentationFormat>Widescreen</PresentationFormat>
  <Paragraphs>219</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-apple-system</vt:lpstr>
      <vt:lpstr>Arial</vt:lpstr>
      <vt:lpstr>Calibri</vt:lpstr>
      <vt:lpstr>Calibri Light</vt:lpstr>
      <vt:lpstr>Century Gothic</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PowerPoint Presentation</vt:lpstr>
      <vt:lpstr>Code Complexity</vt:lpstr>
      <vt:lpstr>Rocket Core Hierarchy</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RV32IMC Core</vt:lpstr>
      <vt:lpstr>Rocket Core Params (Core)</vt:lpstr>
      <vt:lpstr>Configuring the cache and dcache</vt:lpstr>
      <vt:lpstr>Data Cache Parameters</vt:lpstr>
      <vt:lpstr>Blocks of Core</vt:lpstr>
      <vt:lpstr>How did we know, which parameter is doing what?</vt:lpstr>
      <vt:lpstr>Blocks of Tile</vt:lpstr>
      <vt:lpstr>Adding Aghaz Core to Default Configuration</vt:lpstr>
      <vt:lpstr>Configuring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in any way.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 </cp:lastModifiedBy>
  <cp:revision>189</cp:revision>
  <dcterms:created xsi:type="dcterms:W3CDTF">2020-11-04T07:18:38Z</dcterms:created>
  <dcterms:modified xsi:type="dcterms:W3CDTF">2020-11-09T06:04:24Z</dcterms:modified>
</cp:coreProperties>
</file>